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>
        <p:scale>
          <a:sx n="184" d="100"/>
          <a:sy n="184" d="100"/>
        </p:scale>
        <p:origin x="1648" y="-7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7/20/23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7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97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9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image" Target="../media/image6.emf"/><Relationship Id="rId18" Type="http://schemas.openxmlformats.org/officeDocument/2006/relationships/image" Target="../media/image11.emf"/><Relationship Id="rId3" Type="http://schemas.openxmlformats.org/officeDocument/2006/relationships/image" Target="../media/image12.emf"/><Relationship Id="rId21" Type="http://schemas.openxmlformats.org/officeDocument/2006/relationships/image" Target="../media/image19.emf"/><Relationship Id="rId7" Type="http://schemas.openxmlformats.org/officeDocument/2006/relationships/image" Target="../media/image16.emf"/><Relationship Id="rId12" Type="http://schemas.openxmlformats.org/officeDocument/2006/relationships/image" Target="../media/image5.emf"/><Relationship Id="rId17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9.emf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11" Type="http://schemas.openxmlformats.org/officeDocument/2006/relationships/image" Target="../media/image4.emf"/><Relationship Id="rId5" Type="http://schemas.openxmlformats.org/officeDocument/2006/relationships/image" Target="../media/image14.emf"/><Relationship Id="rId15" Type="http://schemas.openxmlformats.org/officeDocument/2006/relationships/image" Target="../media/image8.emf"/><Relationship Id="rId10" Type="http://schemas.openxmlformats.org/officeDocument/2006/relationships/image" Target="../media/image3.emf"/><Relationship Id="rId19" Type="http://schemas.openxmlformats.org/officeDocument/2006/relationships/image" Target="../media/image17.emf"/><Relationship Id="rId4" Type="http://schemas.openxmlformats.org/officeDocument/2006/relationships/image" Target="../media/image13.emf"/><Relationship Id="rId9" Type="http://schemas.openxmlformats.org/officeDocument/2006/relationships/image" Target="../media/image2.emf"/><Relationship Id="rId1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22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Sensitivity of PENCIL to input.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933" y="559647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54" y="4141936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227" y="4141936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896" y="4141936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" y="4141936"/>
            <a:ext cx="1683143" cy="11887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56350" y="32306"/>
            <a:ext cx="4604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ICB response related CD8T cells (tumor: skin)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666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Testing reusability of PENCIL on different phenotypes.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84703" y="3686974"/>
            <a:ext cx="48851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HPV infection related CD8T cells (tumor: HNSCC)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4713132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3)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70447" y="396004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3399430" y="396004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2)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75183" y="5248363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39142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04642" y="5250324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27258" y="522087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3506527" y="5248363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3844401" y="521509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5404111" y="5242583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5309474" y="5213133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1836753" y="396599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1)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2319599" y="5248177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2098241" y="521490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2510697" y="5250138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2490823" y="5220688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1" y="559647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394" y="559647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683" y="559647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67585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86760" y="358466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17181" y="358466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54504" y="364415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06844" y="1502105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79461" y="146883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77454" y="1504066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65769" y="147461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24816" y="1496325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30179" y="1466875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799180" y="1495913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17439" y="1462640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15621" y="1497874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00340" y="146842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74421" y="1491737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21844" y="145846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65291" y="1493698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08155" y="146424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392691" y="1033729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52261" y="4723537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81786" y="134529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8061" y="1296994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12009" y="1345162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7537" y="5106884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521033" y="5243914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06301" y="1683777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39792" y="168925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55961" y="168859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56200" y="54526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2247106" y="5451958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06047F-5D17-FA19-8C70-5DBFC9810C94}"/>
              </a:ext>
            </a:extLst>
          </p:cNvPr>
          <p:cNvSpPr txBox="1"/>
          <p:nvPr/>
        </p:nvSpPr>
        <p:spPr>
          <a:xfrm>
            <a:off x="51702" y="1859442"/>
            <a:ext cx="3881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sex related CD8T cells (tumor: skin)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39282A-49A7-9150-2F82-3D1E7C7A4709}"/>
              </a:ext>
            </a:extLst>
          </p:cNvPr>
          <p:cNvSpPr txBox="1"/>
          <p:nvPr/>
        </p:nvSpPr>
        <p:spPr>
          <a:xfrm>
            <a:off x="1662937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D2B93-3888-FFD2-EF1E-F6335BE43FBE}"/>
              </a:ext>
            </a:extLst>
          </p:cNvPr>
          <p:cNvSpPr txBox="1"/>
          <p:nvPr/>
        </p:nvSpPr>
        <p:spPr>
          <a:xfrm>
            <a:off x="382112" y="218560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B28A0D-4CE3-8D70-24EA-FA35220AC3FE}"/>
              </a:ext>
            </a:extLst>
          </p:cNvPr>
          <p:cNvSpPr txBox="1"/>
          <p:nvPr/>
        </p:nvSpPr>
        <p:spPr>
          <a:xfrm>
            <a:off x="4512533" y="218560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9EB4-9C65-FA76-7D0C-A051657EBB15}"/>
              </a:ext>
            </a:extLst>
          </p:cNvPr>
          <p:cNvSpPr txBox="1"/>
          <p:nvPr/>
        </p:nvSpPr>
        <p:spPr>
          <a:xfrm>
            <a:off x="2949856" y="219155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26474E-ABBD-9643-C77F-BFF962962E33}"/>
              </a:ext>
            </a:extLst>
          </p:cNvPr>
          <p:cNvCxnSpPr>
            <a:cxnSpLocks/>
          </p:cNvCxnSpPr>
          <p:nvPr/>
        </p:nvCxnSpPr>
        <p:spPr>
          <a:xfrm>
            <a:off x="402196" y="3329241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A1A76A-C525-6459-2850-80019F2E644B}"/>
              </a:ext>
            </a:extLst>
          </p:cNvPr>
          <p:cNvSpPr txBox="1"/>
          <p:nvPr/>
        </p:nvSpPr>
        <p:spPr>
          <a:xfrm>
            <a:off x="774813" y="3295968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3E00D4-3CAF-5E8D-401C-E46FFE401021}"/>
              </a:ext>
            </a:extLst>
          </p:cNvPr>
          <p:cNvCxnSpPr>
            <a:cxnSpLocks/>
          </p:cNvCxnSpPr>
          <p:nvPr/>
        </p:nvCxnSpPr>
        <p:spPr>
          <a:xfrm>
            <a:off x="1372806" y="3331202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DBE6B8-99FD-123C-7333-0C01DE28E316}"/>
              </a:ext>
            </a:extLst>
          </p:cNvPr>
          <p:cNvSpPr txBox="1"/>
          <p:nvPr/>
        </p:nvSpPr>
        <p:spPr>
          <a:xfrm>
            <a:off x="1461121" y="3301752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B8E5A4D-E5E5-D550-043A-A40401E77BB6}"/>
              </a:ext>
            </a:extLst>
          </p:cNvPr>
          <p:cNvCxnSpPr>
            <a:cxnSpLocks/>
          </p:cNvCxnSpPr>
          <p:nvPr/>
        </p:nvCxnSpPr>
        <p:spPr>
          <a:xfrm>
            <a:off x="2220168" y="3323461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B084C7E-6919-31CF-9FD0-7FC23B7F7A9F}"/>
              </a:ext>
            </a:extLst>
          </p:cNvPr>
          <p:cNvSpPr txBox="1"/>
          <p:nvPr/>
        </p:nvSpPr>
        <p:spPr>
          <a:xfrm>
            <a:off x="2125531" y="3294011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2EBA2DF-A974-91DB-8205-90744EC12860}"/>
              </a:ext>
            </a:extLst>
          </p:cNvPr>
          <p:cNvCxnSpPr>
            <a:cxnSpLocks/>
          </p:cNvCxnSpPr>
          <p:nvPr/>
        </p:nvCxnSpPr>
        <p:spPr>
          <a:xfrm>
            <a:off x="2794532" y="3323049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B2A8E40-A0CD-27BC-9FFB-E0C12613BC78}"/>
              </a:ext>
            </a:extLst>
          </p:cNvPr>
          <p:cNvSpPr txBox="1"/>
          <p:nvPr/>
        </p:nvSpPr>
        <p:spPr>
          <a:xfrm>
            <a:off x="2912791" y="328977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0D51C0-2795-117D-BF3D-B162C0AFE997}"/>
              </a:ext>
            </a:extLst>
          </p:cNvPr>
          <p:cNvCxnSpPr>
            <a:cxnSpLocks/>
          </p:cNvCxnSpPr>
          <p:nvPr/>
        </p:nvCxnSpPr>
        <p:spPr>
          <a:xfrm>
            <a:off x="3410973" y="3325010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FA3DFD2-DBF8-8A81-65EE-BFB767AE6B37}"/>
              </a:ext>
            </a:extLst>
          </p:cNvPr>
          <p:cNvSpPr txBox="1"/>
          <p:nvPr/>
        </p:nvSpPr>
        <p:spPr>
          <a:xfrm>
            <a:off x="3695692" y="329556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7145B16-B904-9B48-A7C1-856257FD3C31}"/>
              </a:ext>
            </a:extLst>
          </p:cNvPr>
          <p:cNvCxnSpPr>
            <a:cxnSpLocks/>
          </p:cNvCxnSpPr>
          <p:nvPr/>
        </p:nvCxnSpPr>
        <p:spPr>
          <a:xfrm>
            <a:off x="4569773" y="3318873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E0A32DB-F62E-B955-1AAD-1FAB0AEB6EE3}"/>
              </a:ext>
            </a:extLst>
          </p:cNvPr>
          <p:cNvSpPr txBox="1"/>
          <p:nvPr/>
        </p:nvSpPr>
        <p:spPr>
          <a:xfrm>
            <a:off x="4617196" y="3285600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36B5AE1-BFD8-CE57-B5E6-B26348B6339B}"/>
              </a:ext>
            </a:extLst>
          </p:cNvPr>
          <p:cNvCxnSpPr>
            <a:cxnSpLocks/>
          </p:cNvCxnSpPr>
          <p:nvPr/>
        </p:nvCxnSpPr>
        <p:spPr>
          <a:xfrm>
            <a:off x="5060643" y="3320834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E11BF0E-3938-54C0-3807-275A04A8274D}"/>
              </a:ext>
            </a:extLst>
          </p:cNvPr>
          <p:cNvSpPr txBox="1"/>
          <p:nvPr/>
        </p:nvSpPr>
        <p:spPr>
          <a:xfrm>
            <a:off x="5303507" y="329138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F11D618-5397-C2B0-25CE-B75F0EC24F0F}"/>
              </a:ext>
            </a:extLst>
          </p:cNvPr>
          <p:cNvCxnSpPr>
            <a:cxnSpLocks/>
          </p:cNvCxnSpPr>
          <p:nvPr/>
        </p:nvCxnSpPr>
        <p:spPr>
          <a:xfrm>
            <a:off x="388043" y="2860865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2899139F-8779-04B6-303C-AC69DF8065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7138" y="3172427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C65B1805-DAF5-B291-40AC-F28DE94B3F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63413" y="3124130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CF9F860F-1B16-C4B9-D7DF-8FA6A9B46BD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07361" y="3172298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8E8631E9-A797-D771-C27C-797558E2EA84}"/>
              </a:ext>
            </a:extLst>
          </p:cNvPr>
          <p:cNvSpPr txBox="1"/>
          <p:nvPr/>
        </p:nvSpPr>
        <p:spPr>
          <a:xfrm>
            <a:off x="1001653" y="3510913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49351B1-D02D-E018-375E-1D0697F4355D}"/>
              </a:ext>
            </a:extLst>
          </p:cNvPr>
          <p:cNvSpPr txBox="1"/>
          <p:nvPr/>
        </p:nvSpPr>
        <p:spPr>
          <a:xfrm>
            <a:off x="3135144" y="3516390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8A2AF5C-CFA5-F3BE-A444-4D15AC843A0A}"/>
              </a:ext>
            </a:extLst>
          </p:cNvPr>
          <p:cNvSpPr txBox="1"/>
          <p:nvPr/>
        </p:nvSpPr>
        <p:spPr>
          <a:xfrm>
            <a:off x="4851313" y="351572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5A4AE88-DC33-FB68-7F0A-BBAE09F4F89A}"/>
              </a:ext>
            </a:extLst>
          </p:cNvPr>
          <p:cNvSpPr txBox="1"/>
          <p:nvPr/>
        </p:nvSpPr>
        <p:spPr>
          <a:xfrm>
            <a:off x="80055" y="5616440"/>
            <a:ext cx="4708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Identification of tumor tissue related CD8T cells (tumor: HNSCC)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F5C3E92-127D-8796-97CA-67A7F9B35F2D}"/>
              </a:ext>
            </a:extLst>
          </p:cNvPr>
          <p:cNvSpPr txBox="1"/>
          <p:nvPr/>
        </p:nvSpPr>
        <p:spPr>
          <a:xfrm>
            <a:off x="1646624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B29E5A4-C781-2C45-31D2-CE0441DAA7D5}"/>
              </a:ext>
            </a:extLst>
          </p:cNvPr>
          <p:cNvSpPr txBox="1"/>
          <p:nvPr/>
        </p:nvSpPr>
        <p:spPr>
          <a:xfrm>
            <a:off x="365799" y="5889512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40161D2-E2B2-EB0D-F130-0A808333B53E}"/>
              </a:ext>
            </a:extLst>
          </p:cNvPr>
          <p:cNvSpPr txBox="1"/>
          <p:nvPr/>
        </p:nvSpPr>
        <p:spPr>
          <a:xfrm>
            <a:off x="4496220" y="588951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E984CFD-0A8E-3B39-BB82-572C576DA243}"/>
              </a:ext>
            </a:extLst>
          </p:cNvPr>
          <p:cNvCxnSpPr>
            <a:cxnSpLocks/>
          </p:cNvCxnSpPr>
          <p:nvPr/>
        </p:nvCxnSpPr>
        <p:spPr>
          <a:xfrm>
            <a:off x="470535" y="7177829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FD57092-B1C7-1EAA-729E-88CC88F5DB07}"/>
              </a:ext>
            </a:extLst>
          </p:cNvPr>
          <p:cNvSpPr txBox="1"/>
          <p:nvPr/>
        </p:nvSpPr>
        <p:spPr>
          <a:xfrm>
            <a:off x="634494" y="7144556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29218D49-BD92-61C7-10B4-8F13006F80F9}"/>
              </a:ext>
            </a:extLst>
          </p:cNvPr>
          <p:cNvCxnSpPr>
            <a:cxnSpLocks/>
          </p:cNvCxnSpPr>
          <p:nvPr/>
        </p:nvCxnSpPr>
        <p:spPr>
          <a:xfrm>
            <a:off x="1299994" y="7179790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7AE296FF-E06B-F7F9-74B9-831B094C2A49}"/>
              </a:ext>
            </a:extLst>
          </p:cNvPr>
          <p:cNvSpPr txBox="1"/>
          <p:nvPr/>
        </p:nvSpPr>
        <p:spPr>
          <a:xfrm>
            <a:off x="1222610" y="715034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96BA4D79-D751-6B60-252C-E686F8560FAB}"/>
              </a:ext>
            </a:extLst>
          </p:cNvPr>
          <p:cNvCxnSpPr>
            <a:cxnSpLocks/>
          </p:cNvCxnSpPr>
          <p:nvPr/>
        </p:nvCxnSpPr>
        <p:spPr>
          <a:xfrm>
            <a:off x="4603317" y="7177829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8F6E40DB-618B-4C17-7BB1-6397EA7F4081}"/>
              </a:ext>
            </a:extLst>
          </p:cNvPr>
          <p:cNvSpPr txBox="1"/>
          <p:nvPr/>
        </p:nvSpPr>
        <p:spPr>
          <a:xfrm>
            <a:off x="4941191" y="7144556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7DFE197D-2E47-32FB-8A60-E766ACDB7247}"/>
              </a:ext>
            </a:extLst>
          </p:cNvPr>
          <p:cNvCxnSpPr>
            <a:cxnSpLocks/>
          </p:cNvCxnSpPr>
          <p:nvPr/>
        </p:nvCxnSpPr>
        <p:spPr>
          <a:xfrm>
            <a:off x="2337603" y="7172049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A87AC1DA-A3BF-B915-4268-42C1ADE6AA54}"/>
              </a:ext>
            </a:extLst>
          </p:cNvPr>
          <p:cNvSpPr txBox="1"/>
          <p:nvPr/>
        </p:nvSpPr>
        <p:spPr>
          <a:xfrm>
            <a:off x="2242966" y="7142599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9630343-4672-DF9E-DA5D-521018F1BC13}"/>
              </a:ext>
            </a:extLst>
          </p:cNvPr>
          <p:cNvSpPr txBox="1"/>
          <p:nvPr/>
        </p:nvSpPr>
        <p:spPr>
          <a:xfrm>
            <a:off x="2933543" y="5895461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AF2CBB91-11AF-C605-721F-A58230356A17}"/>
              </a:ext>
            </a:extLst>
          </p:cNvPr>
          <p:cNvCxnSpPr>
            <a:cxnSpLocks/>
          </p:cNvCxnSpPr>
          <p:nvPr/>
        </p:nvCxnSpPr>
        <p:spPr>
          <a:xfrm>
            <a:off x="3416389" y="7177643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A0041F7-813F-859F-B270-72557091168C}"/>
              </a:ext>
            </a:extLst>
          </p:cNvPr>
          <p:cNvSpPr txBox="1"/>
          <p:nvPr/>
        </p:nvSpPr>
        <p:spPr>
          <a:xfrm>
            <a:off x="3195031" y="714437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CB52451F-CBFB-E7AD-AC27-98779D0EED69}"/>
              </a:ext>
            </a:extLst>
          </p:cNvPr>
          <p:cNvCxnSpPr>
            <a:cxnSpLocks/>
          </p:cNvCxnSpPr>
          <p:nvPr/>
        </p:nvCxnSpPr>
        <p:spPr>
          <a:xfrm>
            <a:off x="3607487" y="7179604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41B7F09F-6201-501C-2CF8-687F3A0CDE8D}"/>
              </a:ext>
            </a:extLst>
          </p:cNvPr>
          <p:cNvSpPr txBox="1"/>
          <p:nvPr/>
        </p:nvSpPr>
        <p:spPr>
          <a:xfrm>
            <a:off x="3587613" y="7150154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0AFD4635-4DF5-6CD8-C906-75075674C82C}"/>
              </a:ext>
            </a:extLst>
          </p:cNvPr>
          <p:cNvCxnSpPr>
            <a:cxnSpLocks/>
          </p:cNvCxnSpPr>
          <p:nvPr/>
        </p:nvCxnSpPr>
        <p:spPr>
          <a:xfrm>
            <a:off x="447613" y="6653003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Elbow Connector 170">
            <a:extLst>
              <a:ext uri="{FF2B5EF4-FFF2-40B4-BE49-F238E27FC236}">
                <a16:creationId xmlns:a16="http://schemas.microsoft.com/office/drawing/2014/main" id="{403BDAEF-CCA5-A84D-3C49-00B5C25187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32889" y="7036350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5C22C9A-CBDE-4DDA-1090-532FD24B4BF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17823" y="7173380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4CB5CBE5-331A-5B86-8E86-C4527879162E}"/>
              </a:ext>
            </a:extLst>
          </p:cNvPr>
          <p:cNvSpPr txBox="1"/>
          <p:nvPr/>
        </p:nvSpPr>
        <p:spPr>
          <a:xfrm>
            <a:off x="851552" y="738208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13A9328-693D-303A-0E35-14F6F9E7F42E}"/>
              </a:ext>
            </a:extLst>
          </p:cNvPr>
          <p:cNvSpPr txBox="1"/>
          <p:nvPr/>
        </p:nvSpPr>
        <p:spPr>
          <a:xfrm>
            <a:off x="3343896" y="738142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221120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3041425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110538</TotalTime>
  <Words>1009</Words>
  <Application>Microsoft Macintosh PowerPoint</Application>
  <PresentationFormat>A4 Paper (210x297 mm)</PresentationFormat>
  <Paragraphs>233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1898</cp:revision>
  <dcterms:created xsi:type="dcterms:W3CDTF">2022-01-17T23:31:35Z</dcterms:created>
  <dcterms:modified xsi:type="dcterms:W3CDTF">2023-07-20T12:11:06Z</dcterms:modified>
</cp:coreProperties>
</file>

<file path=docProps/thumbnail.jpeg>
</file>